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260C-B519-4047-B0D5-687C56140D20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F23B-8A7A-4C57-9B4B-96CDFE99EF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260C-B519-4047-B0D5-687C56140D20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F23B-8A7A-4C57-9B4B-96CDFE99EF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260C-B519-4047-B0D5-687C56140D20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F23B-8A7A-4C57-9B4B-96CDFE99EF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260C-B519-4047-B0D5-687C56140D20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F23B-8A7A-4C57-9B4B-96CDFE99EF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260C-B519-4047-B0D5-687C56140D20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F23B-8A7A-4C57-9B4B-96CDFE99EF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260C-B519-4047-B0D5-687C56140D20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F23B-8A7A-4C57-9B4B-96CDFE99EF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260C-B519-4047-B0D5-687C56140D20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F23B-8A7A-4C57-9B4B-96CDFE99EF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260C-B519-4047-B0D5-687C56140D20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F23B-8A7A-4C57-9B4B-96CDFE99EF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260C-B519-4047-B0D5-687C56140D20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F23B-8A7A-4C57-9B4B-96CDFE99EF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260C-B519-4047-B0D5-687C56140D20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F23B-8A7A-4C57-9B4B-96CDFE99EF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260C-B519-4047-B0D5-687C56140D20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F23B-8A7A-4C57-9B4B-96CDFE99EF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4260C-B519-4047-B0D5-687C56140D20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1F23B-8A7A-4C57-9B4B-96CDFE99EFA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C" sz="5400" dirty="0" smtClean="0">
                <a:latin typeface="Bernard MT Condensed" pitchFamily="18" charset="0"/>
              </a:rPr>
              <a:t>¿Indicativo o subjuntivo? </a:t>
            </a:r>
            <a:endParaRPr lang="es-EC" sz="5400" dirty="0">
              <a:latin typeface="Bernard MT Condense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C" dirty="0" smtClean="0"/>
              <a:t>Presente &amp; pasado en las clausulas nominales</a:t>
            </a: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C" sz="3200" dirty="0" smtClean="0">
                <a:latin typeface="Bernard MT Condensed" pitchFamily="18" charset="0"/>
              </a:rPr>
              <a:t>Escribe la forma apropiada del verbo señalado</a:t>
            </a:r>
            <a:endParaRPr lang="es-EC" sz="3200" dirty="0"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s-ES" dirty="0"/>
              <a:t>Me pidieron que yo les (traer) unas langostas de Maine.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Ella no duda que nosotros (saber) la respuesta.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No era posible que nuestros padres nos (oír).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Ojalá que no (haber) otra guerra mundial.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No nos gustó que ella (pedir) pizza con anchoas.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EC" dirty="0" smtClean="0"/>
              <a:t>trajera</a:t>
            </a:r>
          </a:p>
          <a:p>
            <a:pPr marL="514350" indent="-514350">
              <a:buFont typeface="+mj-lt"/>
              <a:buAutoNum type="arabicPeriod"/>
            </a:pPr>
            <a:r>
              <a:rPr lang="es-EC" dirty="0"/>
              <a:t>s</a:t>
            </a:r>
            <a:r>
              <a:rPr lang="es-EC" dirty="0" smtClean="0"/>
              <a:t>abemos</a:t>
            </a:r>
          </a:p>
          <a:p>
            <a:pPr marL="514350" indent="-514350">
              <a:buFont typeface="+mj-lt"/>
              <a:buAutoNum type="arabicPeriod"/>
            </a:pPr>
            <a:r>
              <a:rPr lang="es-EC" dirty="0"/>
              <a:t>o</a:t>
            </a:r>
            <a:r>
              <a:rPr lang="es-EC" dirty="0" smtClean="0"/>
              <a:t>yeran</a:t>
            </a:r>
          </a:p>
          <a:p>
            <a:pPr marL="514350" indent="-514350">
              <a:buFont typeface="+mj-lt"/>
              <a:buAutoNum type="arabicPeriod"/>
            </a:pPr>
            <a:r>
              <a:rPr lang="es-EC" dirty="0"/>
              <a:t>h</a:t>
            </a:r>
            <a:r>
              <a:rPr lang="es-EC" dirty="0" smtClean="0"/>
              <a:t>aya</a:t>
            </a:r>
          </a:p>
          <a:p>
            <a:pPr marL="514350" indent="-514350">
              <a:buFont typeface="+mj-lt"/>
              <a:buAutoNum type="arabicPeriod"/>
            </a:pPr>
            <a:r>
              <a:rPr lang="es-EC" dirty="0" smtClean="0"/>
              <a:t>pidiera</a:t>
            </a:r>
          </a:p>
          <a:p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C" sz="3200" dirty="0" smtClean="0">
                <a:latin typeface="Bernard MT Condensed" pitchFamily="18" charset="0"/>
              </a:rPr>
              <a:t>Escribe la forma apropiada del verbo señalado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s-ES" dirty="0"/>
              <a:t>Es posible que tu jefe (ser) incompetente.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Me irrita que ella me (decir) lo que debo hacer.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Esperábamos que los niños no (mentir) otra vez.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No creo que ese restaurante (servir) comida cubana.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Te ruego que no conduzcas después de (beber) vino.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EC" dirty="0"/>
              <a:t>s</a:t>
            </a:r>
            <a:r>
              <a:rPr lang="es-EC" dirty="0" smtClean="0"/>
              <a:t>ea</a:t>
            </a:r>
          </a:p>
          <a:p>
            <a:pPr marL="514350" indent="-514350">
              <a:buFont typeface="+mj-lt"/>
              <a:buAutoNum type="arabicPeriod"/>
            </a:pPr>
            <a:r>
              <a:rPr lang="es-EC" dirty="0"/>
              <a:t>d</a:t>
            </a:r>
            <a:r>
              <a:rPr lang="es-EC" dirty="0" smtClean="0"/>
              <a:t>iga</a:t>
            </a:r>
          </a:p>
          <a:p>
            <a:pPr marL="514350" indent="-514350">
              <a:buFont typeface="+mj-lt"/>
              <a:buAutoNum type="arabicPeriod"/>
            </a:pPr>
            <a:r>
              <a:rPr lang="es-EC" dirty="0" smtClean="0"/>
              <a:t>mintieran</a:t>
            </a:r>
          </a:p>
          <a:p>
            <a:pPr marL="514350" indent="-514350">
              <a:buFont typeface="+mj-lt"/>
              <a:buAutoNum type="arabicPeriod"/>
            </a:pPr>
            <a:r>
              <a:rPr lang="es-EC" dirty="0"/>
              <a:t>s</a:t>
            </a:r>
            <a:r>
              <a:rPr lang="es-EC" dirty="0" smtClean="0"/>
              <a:t>irva</a:t>
            </a:r>
          </a:p>
          <a:p>
            <a:pPr marL="514350" indent="-514350">
              <a:buFont typeface="+mj-lt"/>
              <a:buAutoNum type="arabicPeriod"/>
            </a:pPr>
            <a:r>
              <a:rPr lang="es-EC" dirty="0"/>
              <a:t>b</a:t>
            </a:r>
            <a:r>
              <a:rPr lang="es-EC" dirty="0" smtClean="0"/>
              <a:t>eber</a:t>
            </a:r>
          </a:p>
          <a:p>
            <a:pPr marL="514350" indent="-514350">
              <a:buNone/>
            </a:pPr>
            <a:endParaRPr lang="es-EC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C" sz="3200" dirty="0" smtClean="0">
                <a:latin typeface="Bernard MT Condensed" pitchFamily="18" charset="0"/>
              </a:rPr>
              <a:t>Escribe la forma apropiada del verbo señalado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s-ES" dirty="0"/>
              <a:t>Les aconsejo a todos que no (llegar) tarde.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Era cierto que (morir) tres personas en el incendio.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Leí en el periódico que (haber) un terremoto en Chile.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Los profesores niegan que el subjuntivo (ser) difícil.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l</a:t>
            </a:r>
            <a:r>
              <a:rPr lang="en-US" dirty="0" err="1" smtClean="0"/>
              <a:t>leguen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m</a:t>
            </a:r>
            <a:r>
              <a:rPr lang="en-US" dirty="0" err="1" smtClean="0"/>
              <a:t>urieron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h</a:t>
            </a:r>
            <a:r>
              <a:rPr lang="en-US" dirty="0" err="1" smtClean="0"/>
              <a:t>ubo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</a:t>
            </a:r>
            <a:r>
              <a:rPr lang="en-US" dirty="0" smtClean="0"/>
              <a:t>ea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C" sz="3200" dirty="0" smtClean="0">
                <a:latin typeface="Bernard MT Condensed" pitchFamily="18" charset="0"/>
              </a:rPr>
              <a:t>Escribe la forma apropiada del verbo señalado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s-ES" dirty="0"/>
              <a:t>Todo el mundo sabe que Mallorca (ser) una isla.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El médico me ha dicho que (dejar) de fumar.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Era obvio que nosotros (tener) demasiado estrés.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¡Ahora yo recomiendo que Uds. (divertirse)!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Dudaba que (nevar) hace unas horas.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Me gustaba que tú te (divertir) antes de salir</a:t>
            </a:r>
            <a:r>
              <a:rPr lang="es-ES" dirty="0" smtClean="0"/>
              <a:t>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EC" dirty="0" smtClean="0"/>
              <a:t>es</a:t>
            </a:r>
          </a:p>
          <a:p>
            <a:pPr marL="514350" indent="-514350">
              <a:buFont typeface="+mj-lt"/>
              <a:buAutoNum type="arabicPeriod"/>
            </a:pPr>
            <a:r>
              <a:rPr lang="es-EC" dirty="0" smtClean="0"/>
              <a:t>deje</a:t>
            </a:r>
          </a:p>
          <a:p>
            <a:pPr marL="514350" indent="-514350">
              <a:buFont typeface="+mj-lt"/>
              <a:buAutoNum type="arabicPeriod"/>
            </a:pPr>
            <a:r>
              <a:rPr lang="es-EC" dirty="0" smtClean="0"/>
              <a:t>Teníamos</a:t>
            </a:r>
          </a:p>
          <a:p>
            <a:pPr marL="514350" indent="-514350">
              <a:buFont typeface="+mj-lt"/>
              <a:buAutoNum type="arabicPeriod"/>
            </a:pPr>
            <a:r>
              <a:rPr lang="es-EC" dirty="0" smtClean="0"/>
              <a:t>Se diviertan</a:t>
            </a:r>
          </a:p>
          <a:p>
            <a:pPr marL="514350" indent="-514350">
              <a:buFont typeface="+mj-lt"/>
              <a:buAutoNum type="arabicPeriod"/>
            </a:pPr>
            <a:r>
              <a:rPr lang="es-EC" dirty="0" smtClean="0"/>
              <a:t>hubiera nevado</a:t>
            </a:r>
          </a:p>
          <a:p>
            <a:pPr marL="514350" indent="-514350">
              <a:buFont typeface="+mj-lt"/>
              <a:buAutoNum type="arabicPeriod"/>
            </a:pPr>
            <a:r>
              <a:rPr lang="es-EC" dirty="0"/>
              <a:t>h</a:t>
            </a:r>
            <a:r>
              <a:rPr lang="es-EC" dirty="0" smtClean="0"/>
              <a:t>ubieras divertido</a:t>
            </a: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327&quot;&gt;&lt;/object&gt;&lt;object type=&quot;2&quot; unique_id=&quot;10328&quot;&gt;&lt;object type=&quot;3&quot; unique_id=&quot;10329&quot;&gt;&lt;property id=&quot;20148&quot; value=&quot;5&quot;/&gt;&lt;property id=&quot;20300&quot; value=&quot;Slide 1 - &amp;quot;¿Indicativo o subjuntivo? &amp;quot;&quot;/&gt;&lt;property id=&quot;20307&quot; value=&quot;256&quot;/&gt;&lt;/object&gt;&lt;object type=&quot;3&quot; unique_id=&quot;10330&quot;&gt;&lt;property id=&quot;20148&quot; value=&quot;5&quot;/&gt;&lt;property id=&quot;20300&quot; value=&quot;Slide 2 - &amp;quot;Escribe la forma apropiada del verbo señalado&amp;quot;&quot;/&gt;&lt;property id=&quot;20307&quot; value=&quot;257&quot;/&gt;&lt;/object&gt;&lt;object type=&quot;3&quot; unique_id=&quot;10331&quot;&gt;&lt;property id=&quot;20148&quot; value=&quot;5&quot;/&gt;&lt;property id=&quot;20300&quot; value=&quot;Slide 3 - &amp;quot;Escribe la forma apropiada del verbo señalado&amp;quot;&quot;/&gt;&lt;property id=&quot;20307&quot; value=&quot;258&quot;/&gt;&lt;/object&gt;&lt;object type=&quot;3&quot; unique_id=&quot;10332&quot;&gt;&lt;property id=&quot;20148&quot; value=&quot;5&quot;/&gt;&lt;property id=&quot;20300&quot; value=&quot;Slide 4 - &amp;quot;Escribe la forma apropiada del verbo señalado&amp;quot;&quot;/&gt;&lt;property id=&quot;20307&quot; value=&quot;259&quot;/&gt;&lt;/object&gt;&lt;object type=&quot;3&quot; unique_id=&quot;10333&quot;&gt;&lt;property id=&quot;20148&quot; value=&quot;5&quot;/&gt;&lt;property id=&quot;20300&quot; value=&quot;Slide 5 - &amp;quot;Escribe la forma apropiada del verbo señalado&amp;quot;&quot;/&gt;&lt;property id=&quot;20307&quot; value=&quot;26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7603</TotalTime>
  <Words>288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¿Indicativo o subjuntivo? </vt:lpstr>
      <vt:lpstr>Escribe la forma apropiada del verbo señalado</vt:lpstr>
      <vt:lpstr>Escribe la forma apropiada del verbo señalado</vt:lpstr>
      <vt:lpstr>Escribe la forma apropiada del verbo señalado</vt:lpstr>
      <vt:lpstr>Escribe la forma apropiada del verbo señalado</vt:lpstr>
    </vt:vector>
  </TitlesOfParts>
  <Company>Howard County Public School System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¿Indicativo o subjuntivo? </dc:title>
  <dc:creator>.</dc:creator>
  <cp:lastModifiedBy>.</cp:lastModifiedBy>
  <cp:revision>1</cp:revision>
  <dcterms:created xsi:type="dcterms:W3CDTF">2015-05-04T12:08:20Z</dcterms:created>
  <dcterms:modified xsi:type="dcterms:W3CDTF">2015-05-09T18:51:39Z</dcterms:modified>
</cp:coreProperties>
</file>